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sldIdLst>
    <p:sldId id="256" r:id="rId5"/>
    <p:sldId id="264" r:id="rId6"/>
    <p:sldId id="262" r:id="rId7"/>
    <p:sldId id="266" r:id="rId8"/>
    <p:sldId id="265" r:id="rId9"/>
    <p:sldId id="263" r:id="rId10"/>
    <p:sldId id="267" r:id="rId11"/>
    <p:sldId id="268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0553-F899-4AF3-B892-82D36A9B1C3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A09C-6B6D-4F24-B88F-E863D5A0A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237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0553-F899-4AF3-B892-82D36A9B1C3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A09C-6B6D-4F24-B88F-E863D5A0A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6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0553-F899-4AF3-B892-82D36A9B1C3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A09C-6B6D-4F24-B88F-E863D5A0ABF3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7539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0553-F899-4AF3-B892-82D36A9B1C3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A09C-6B6D-4F24-B88F-E863D5A0A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974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0553-F899-4AF3-B892-82D36A9B1C3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A09C-6B6D-4F24-B88F-E863D5A0ABF3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9035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0553-F899-4AF3-B892-82D36A9B1C3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A09C-6B6D-4F24-B88F-E863D5A0A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746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0553-F899-4AF3-B892-82D36A9B1C3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A09C-6B6D-4F24-B88F-E863D5A0A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477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0553-F899-4AF3-B892-82D36A9B1C3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A09C-6B6D-4F24-B88F-E863D5A0A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205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0553-F899-4AF3-B892-82D36A9B1C3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A09C-6B6D-4F24-B88F-E863D5A0A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442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0553-F899-4AF3-B892-82D36A9B1C3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A09C-6B6D-4F24-B88F-E863D5A0A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493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0553-F899-4AF3-B892-82D36A9B1C3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A09C-6B6D-4F24-B88F-E863D5A0A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174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0553-F899-4AF3-B892-82D36A9B1C3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A09C-6B6D-4F24-B88F-E863D5A0A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4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0553-F899-4AF3-B892-82D36A9B1C3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A09C-6B6D-4F24-B88F-E863D5A0A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67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0553-F899-4AF3-B892-82D36A9B1C3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A09C-6B6D-4F24-B88F-E863D5A0A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200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0553-F899-4AF3-B892-82D36A9B1C3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A09C-6B6D-4F24-B88F-E863D5A0A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867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A09C-6B6D-4F24-B88F-E863D5A0ABF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0553-F899-4AF3-B892-82D36A9B1C3B}" type="datetimeFigureOut">
              <a:rPr lang="en-GB" smtClean="0"/>
              <a:t>06/09/2019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80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50553-F899-4AF3-B892-82D36A9B1C3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C3A09C-6B6D-4F24-B88F-E863D5A0A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294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9179DE42-5613-4B35-A1E6-6CCBAA13C74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EB898B32-3891-4C3A-8F58-C5969D2E903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4AE4806D-B8F9-4679-A68A-9BD21C01A30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="" xmlns:a16="http://schemas.microsoft.com/office/drawing/2014/main" id="{52FB45E9-914E-4471-AC87-E475CD5176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="" xmlns:a16="http://schemas.microsoft.com/office/drawing/2014/main" id="{C310626D-5743-49D4-8F7D-88C4F8F057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>
            <a:extLst>
              <a:ext uri="{FF2B5EF4-FFF2-40B4-BE49-F238E27FC236}">
                <a16:creationId xmlns="" xmlns:a16="http://schemas.microsoft.com/office/drawing/2014/main" id="{3C195FC1-B568-4C72-9902-34CB35DDD7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="" xmlns:a16="http://schemas.microsoft.com/office/drawing/2014/main" id="{EF2BDF77-362C-43F0-8CBB-A969EC2AE0C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="" xmlns:a16="http://schemas.microsoft.com/office/drawing/2014/main" id="{4BE96B01-3929-432D-B8C2-ADBCB74C2EF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23">
            <a:extLst>
              <a:ext uri="{FF2B5EF4-FFF2-40B4-BE49-F238E27FC236}">
                <a16:creationId xmlns="" xmlns:a16="http://schemas.microsoft.com/office/drawing/2014/main" id="{2A6FCDE6-CDE2-4C51-B18E-A95CFB67971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80C302-3BAE-41E2-8BD9-6F99A109A7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136" y="1020871"/>
            <a:ext cx="6960759" cy="2849671"/>
          </a:xfrm>
        </p:spPr>
        <p:txBody>
          <a:bodyPr>
            <a:normAutofit/>
          </a:bodyPr>
          <a:lstStyle/>
          <a:p>
            <a:pPr algn="l"/>
            <a:r>
              <a:rPr lang="en-US" sz="6000" dirty="0">
                <a:solidFill>
                  <a:srgbClr val="FFFFFF"/>
                </a:solidFill>
                <a:latin typeface="SassoonCRInfant" panose="00000400000000000000" pitchFamily="2" charset="0"/>
              </a:rPr>
              <a:t>Welcome to </a:t>
            </a:r>
            <a:r>
              <a:rPr lang="en-US" sz="6000" dirty="0" smtClean="0">
                <a:solidFill>
                  <a:srgbClr val="FFFFFF"/>
                </a:solidFill>
                <a:latin typeface="SassoonCRInfant" panose="00000400000000000000" pitchFamily="2" charset="0"/>
              </a:rPr>
              <a:t>Year 4 </a:t>
            </a:r>
            <a:endParaRPr lang="en-GB" sz="6000" dirty="0">
              <a:solidFill>
                <a:srgbClr val="FFFFFF"/>
              </a:solidFill>
              <a:latin typeface="SassoonCRInfant" panose="000004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2CC6323-29CA-45F4-9B61-FC95D6A32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6386" y="3962088"/>
            <a:ext cx="6203795" cy="1186108"/>
          </a:xfrm>
        </p:spPr>
        <p:txBody>
          <a:bodyPr>
            <a:normAutofit/>
          </a:bodyPr>
          <a:lstStyle/>
          <a:p>
            <a:pPr algn="l"/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algn="l"/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algn="l"/>
            <a:endParaRPr lang="en-GB" dirty="0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26" name="Isosceles Triangle 25">
            <a:extLst>
              <a:ext uri="{FF2B5EF4-FFF2-40B4-BE49-F238E27FC236}">
                <a16:creationId xmlns="" xmlns:a16="http://schemas.microsoft.com/office/drawing/2014/main" id="{9D2E8756-2465-473A-BA2A-2DB1D62247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6354F794-BAA1-413C-BA07-4F04F1465B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515" y="5571744"/>
            <a:ext cx="4151376" cy="10789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36367" cy="325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0557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assoonCRInfant" panose="00000400000000000000" pitchFamily="2" charset="0"/>
              </a:rPr>
              <a:t>Religious Education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assoonCRInfant" panose="00000400000000000000" pitchFamily="2" charset="0"/>
              </a:rPr>
              <a:t>in Year 4 </a:t>
            </a:r>
            <a:endParaRPr lang="en-GB" dirty="0">
              <a:latin typeface="SassoonCRInfant" panose="000004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" y="2035810"/>
            <a:ext cx="8596668" cy="4635446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SassoonCRInfant" panose="00000400000000000000" pitchFamily="2" charset="0"/>
              </a:rPr>
              <a:t>Follow the Curriculum Directory set out by the Diocese </a:t>
            </a:r>
          </a:p>
          <a:p>
            <a:r>
              <a:rPr lang="en-GB" sz="3200" dirty="0" smtClean="0">
                <a:latin typeface="SassoonCRInfant" panose="00000400000000000000" pitchFamily="2" charset="0"/>
              </a:rPr>
              <a:t>Children will lead weekly prayer services in class</a:t>
            </a:r>
          </a:p>
          <a:p>
            <a:r>
              <a:rPr lang="en-GB" sz="3200" dirty="0" smtClean="0">
                <a:latin typeface="SassoonCRInfant" panose="00000400000000000000" pitchFamily="2" charset="0"/>
              </a:rPr>
              <a:t>Regular masses at school and whole school masses at St John Fisher Parish</a:t>
            </a:r>
          </a:p>
          <a:p>
            <a:r>
              <a:rPr lang="en-GB" sz="3200" dirty="0" smtClean="0">
                <a:latin typeface="SassoonCRInfant" panose="00000400000000000000" pitchFamily="2" charset="0"/>
              </a:rPr>
              <a:t>Charity work </a:t>
            </a:r>
            <a:endParaRPr lang="en-GB" sz="3200" dirty="0">
              <a:latin typeface="SassoonCRInfant" panose="00000400000000000000" pitchFamily="2" charset="0"/>
            </a:endParaRPr>
          </a:p>
          <a:p>
            <a:r>
              <a:rPr lang="en-GB" sz="3200" dirty="0">
                <a:latin typeface="SassoonCRInfant" panose="00000400000000000000" pitchFamily="2" charset="0"/>
              </a:rPr>
              <a:t>Chaplaincy team – 10 children from year 4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FF582BD-D43F-49ED-B8AB-3054F7A768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66" y="149860"/>
            <a:ext cx="1780540" cy="1780540"/>
          </a:xfrm>
          <a:prstGeom prst="rect">
            <a:avLst/>
          </a:prstGeom>
        </p:spPr>
      </p:pic>
      <p:sp>
        <p:nvSpPr>
          <p:cNvPr id="5" name="AutoShape 2" descr="Image result for images of jesus"/>
          <p:cNvSpPr>
            <a:spLocks noChangeAspect="1" noChangeArrowheads="1"/>
          </p:cNvSpPr>
          <p:nvPr/>
        </p:nvSpPr>
        <p:spPr bwMode="auto">
          <a:xfrm>
            <a:off x="63500" y="-898525"/>
            <a:ext cx="126682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168" y="609600"/>
            <a:ext cx="3499285" cy="5197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18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682580"/>
          </a:xfrm>
        </p:spPr>
        <p:txBody>
          <a:bodyPr/>
          <a:lstStyle/>
          <a:p>
            <a:pPr algn="ctr"/>
            <a:r>
              <a:rPr lang="en-GB" dirty="0">
                <a:latin typeface="SassoonCRInfant" panose="00000400000000000000" pitchFamily="2" charset="0"/>
              </a:rPr>
              <a:t>Thematic Curriculum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>
                <a:latin typeface="SassoonCRInfant" panose="00000400000000000000" pitchFamily="2" charset="0"/>
              </a:rPr>
              <a:t>Autumn term – Ancient Greeks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>
                <a:latin typeface="SassoonCRInfant" panose="00000400000000000000" pitchFamily="2" charset="0"/>
              </a:rPr>
              <a:t>Spring term – Water 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>
                <a:latin typeface="SassoonCRInfant" panose="00000400000000000000" pitchFamily="2" charset="0"/>
              </a:rPr>
              <a:t>Summer term - Romans</a:t>
            </a:r>
            <a:endParaRPr lang="en-GB" sz="2400" dirty="0">
              <a:latin typeface="SassoonCRInfant" panose="00000400000000000000" pitchFamily="2" charset="0"/>
            </a:endParaRPr>
          </a:p>
        </p:txBody>
      </p:sp>
      <p:pic>
        <p:nvPicPr>
          <p:cNvPr id="4" name="Content Placeholder 3" descr="See the source image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356" y="602920"/>
            <a:ext cx="3416646" cy="1793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029" y="2511381"/>
            <a:ext cx="3381973" cy="22640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029" y="4775464"/>
            <a:ext cx="3381973" cy="202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55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2682"/>
          </a:xfrm>
        </p:spPr>
        <p:txBody>
          <a:bodyPr/>
          <a:lstStyle/>
          <a:p>
            <a:pPr algn="ctr"/>
            <a:r>
              <a:rPr lang="en-GB" dirty="0" smtClean="0">
                <a:latin typeface="SassoonCRInfant" panose="00000400000000000000" pitchFamily="2" charset="0"/>
              </a:rPr>
              <a:t>English </a:t>
            </a:r>
            <a:endParaRPr lang="en-GB" dirty="0">
              <a:latin typeface="SassoonCRInfant" panose="000004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2282"/>
            <a:ext cx="8596668" cy="5357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700" dirty="0" smtClean="0">
                <a:latin typeface="SassoonCRInfant" panose="00000400000000000000" pitchFamily="2" charset="0"/>
              </a:rPr>
              <a:t>English is planned linked to the Thematic Curriculum </a:t>
            </a:r>
            <a:r>
              <a:rPr lang="en-GB" sz="2700" dirty="0" err="1" smtClean="0">
                <a:latin typeface="SassoonCRInfant" panose="00000400000000000000" pitchFamily="2" charset="0"/>
              </a:rPr>
              <a:t>eg</a:t>
            </a:r>
            <a:r>
              <a:rPr lang="en-GB" sz="2700" dirty="0" smtClean="0">
                <a:latin typeface="SassoonCRInfant" panose="00000400000000000000" pitchFamily="2" charset="0"/>
              </a:rPr>
              <a:t> Ancient Greece – Greek Myths. </a:t>
            </a:r>
          </a:p>
          <a:p>
            <a:pPr marL="0" indent="0">
              <a:buNone/>
            </a:pPr>
            <a:r>
              <a:rPr lang="en-GB" sz="2700" dirty="0" smtClean="0">
                <a:latin typeface="SassoonCRInfant" panose="00000400000000000000" pitchFamily="2" charset="0"/>
              </a:rPr>
              <a:t>Dedicated English lesson for teaching grammar and spelling</a:t>
            </a:r>
          </a:p>
          <a:p>
            <a:pPr marL="0" indent="0">
              <a:buNone/>
            </a:pPr>
            <a:r>
              <a:rPr lang="en-GB" sz="2700" dirty="0" smtClean="0">
                <a:latin typeface="SassoonCRInfant" panose="00000400000000000000" pitchFamily="2" charset="0"/>
              </a:rPr>
              <a:t>Separate lessons to teach reading skills</a:t>
            </a:r>
          </a:p>
          <a:p>
            <a:pPr marL="0" indent="0">
              <a:buNone/>
            </a:pPr>
            <a:r>
              <a:rPr lang="en-GB" sz="2700" dirty="0" smtClean="0">
                <a:latin typeface="SassoonCRInfant" panose="00000400000000000000" pitchFamily="2" charset="0"/>
              </a:rPr>
              <a:t>Partnership with parents – read daily with your children please </a:t>
            </a:r>
          </a:p>
          <a:p>
            <a:pPr marL="0" indent="0">
              <a:buNone/>
            </a:pPr>
            <a:r>
              <a:rPr lang="en-GB" sz="2700" dirty="0" smtClean="0">
                <a:latin typeface="SassoonCRInfant" panose="00000400000000000000" pitchFamily="2" charset="0"/>
              </a:rPr>
              <a:t>Children will have the opportunity to visit the school library however please use the local libraries. </a:t>
            </a:r>
          </a:p>
          <a:p>
            <a:pPr marL="0" indent="0">
              <a:buNone/>
            </a:pPr>
            <a:r>
              <a:rPr lang="en-GB" sz="2700" dirty="0" smtClean="0">
                <a:latin typeface="SassoonCRInfant" panose="00000400000000000000" pitchFamily="2" charset="0"/>
              </a:rPr>
              <a:t>Reading opens the door to everything</a:t>
            </a:r>
            <a:r>
              <a:rPr lang="en-GB" sz="2700" dirty="0" smtClean="0">
                <a:latin typeface="SassoonCRInfant" panose="00000400000000000000" pitchFamily="2" charset="0"/>
              </a:rPr>
              <a:t>……….</a:t>
            </a:r>
          </a:p>
          <a:p>
            <a:pPr marL="0" indent="0">
              <a:buNone/>
            </a:pPr>
            <a:r>
              <a:rPr lang="en-GB" sz="2700" smtClean="0">
                <a:latin typeface="SassoonCRInfant" panose="00000400000000000000" pitchFamily="2" charset="0"/>
              </a:rPr>
              <a:t>Handwriting</a:t>
            </a:r>
            <a:endParaRPr lang="en-GB" sz="2700" dirty="0" smtClean="0">
              <a:latin typeface="SassoonCRInfant" panose="00000400000000000000" pitchFamily="2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54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Maths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latin typeface="SassoonCRInfant" panose="00000400000000000000" pitchFamily="2" charset="0"/>
              </a:rPr>
              <a:t>School uses the Maths no Problem scheme </a:t>
            </a:r>
          </a:p>
          <a:p>
            <a:r>
              <a:rPr lang="en-GB" sz="2800" dirty="0" smtClean="0">
                <a:latin typeface="SassoonCRInfant" panose="00000400000000000000" pitchFamily="2" charset="0"/>
              </a:rPr>
              <a:t>Step by step progression of skills throughout all year groups</a:t>
            </a:r>
          </a:p>
          <a:p>
            <a:r>
              <a:rPr lang="en-GB" sz="2800" dirty="0" smtClean="0">
                <a:latin typeface="SassoonCRInfant" panose="00000400000000000000" pitchFamily="2" charset="0"/>
              </a:rPr>
              <a:t>Fluency daily </a:t>
            </a:r>
          </a:p>
          <a:p>
            <a:r>
              <a:rPr lang="en-GB" sz="2800" dirty="0" smtClean="0">
                <a:latin typeface="SassoonCRInfant" panose="00000400000000000000" pitchFamily="2" charset="0"/>
              </a:rPr>
              <a:t>Big focus for year 4 is Times Tables </a:t>
            </a:r>
          </a:p>
          <a:p>
            <a:r>
              <a:rPr lang="en-GB" sz="2800" dirty="0" smtClean="0">
                <a:latin typeface="SassoonCRInfant" panose="00000400000000000000" pitchFamily="2" charset="0"/>
              </a:rPr>
              <a:t>Weekly homework given out on Friday and should be returned by Wednesday</a:t>
            </a:r>
            <a:endParaRPr lang="en-GB" dirty="0" smtClean="0">
              <a:latin typeface="SassoonCRInfant" panose="00000400000000000000" pitchFamily="2" charset="0"/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4365654"/>
            <a:ext cx="1618445" cy="218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16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746975"/>
          </a:xfrm>
        </p:spPr>
        <p:txBody>
          <a:bodyPr/>
          <a:lstStyle/>
          <a:p>
            <a:pPr algn="ctr"/>
            <a:r>
              <a:rPr lang="en-GB" dirty="0" smtClean="0">
                <a:latin typeface="SassoonCRInfant" panose="00000400000000000000" pitchFamily="2" charset="0"/>
              </a:rPr>
              <a:t>Science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220" y="373487"/>
            <a:ext cx="11642737" cy="61110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u="sng" dirty="0" smtClean="0">
                <a:latin typeface="SassoonCRInfant" panose="00000400000000000000" pitchFamily="2" charset="0"/>
              </a:rPr>
              <a:t>Autumn term </a:t>
            </a:r>
          </a:p>
          <a:p>
            <a:pPr marL="0" indent="0">
              <a:buNone/>
            </a:pPr>
            <a:endParaRPr lang="en-GB" sz="2400" b="1" u="sng" dirty="0" smtClean="0">
              <a:latin typeface="SassoonCRInfant" panose="00000400000000000000" pitchFamily="2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SassoonCRInfant" panose="00000400000000000000" pitchFamily="2" charset="0"/>
              </a:rPr>
              <a:t> Electricity  </a:t>
            </a:r>
          </a:p>
          <a:p>
            <a:pPr marL="0" indent="0">
              <a:buNone/>
            </a:pPr>
            <a:endParaRPr lang="en-GB" sz="2400" dirty="0">
              <a:latin typeface="SassoonCRInfant" panose="00000400000000000000" pitchFamily="2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SassoonCRInfant" panose="00000400000000000000" pitchFamily="2" charset="0"/>
              </a:rPr>
              <a:t>Animals including humans </a:t>
            </a:r>
          </a:p>
          <a:p>
            <a:pPr marL="0" indent="0">
              <a:buNone/>
            </a:pPr>
            <a:endParaRPr lang="en-GB" sz="2400" dirty="0" smtClean="0">
              <a:latin typeface="SassoonCRInfant" panose="00000400000000000000" pitchFamily="2" charset="0"/>
            </a:endParaRPr>
          </a:p>
          <a:p>
            <a:pPr marL="0" indent="0">
              <a:buNone/>
            </a:pPr>
            <a:r>
              <a:rPr lang="en-GB" sz="2400" b="1" u="sng" dirty="0" smtClean="0">
                <a:latin typeface="SassoonCRInfant" panose="00000400000000000000" pitchFamily="2" charset="0"/>
              </a:rPr>
              <a:t>Spring term </a:t>
            </a:r>
          </a:p>
          <a:p>
            <a:pPr marL="0" indent="0">
              <a:buNone/>
            </a:pPr>
            <a:r>
              <a:rPr lang="en-GB" sz="2400" dirty="0" smtClean="0">
                <a:latin typeface="SassoonCRInfant" panose="00000400000000000000" pitchFamily="2" charset="0"/>
              </a:rPr>
              <a:t>States of Matter</a:t>
            </a:r>
          </a:p>
          <a:p>
            <a:pPr marL="0" indent="0">
              <a:buNone/>
            </a:pPr>
            <a:endParaRPr lang="en-GB" sz="2400" dirty="0" smtClean="0">
              <a:latin typeface="SassoonCRInfant" panose="00000400000000000000" pitchFamily="2" charset="0"/>
            </a:endParaRPr>
          </a:p>
          <a:p>
            <a:pPr marL="0" indent="0">
              <a:buNone/>
            </a:pPr>
            <a:r>
              <a:rPr lang="en-GB" sz="2400" b="1" u="sng" dirty="0" smtClean="0">
                <a:latin typeface="SassoonCRInfant" panose="00000400000000000000" pitchFamily="2" charset="0"/>
              </a:rPr>
              <a:t>Summer term</a:t>
            </a:r>
          </a:p>
          <a:p>
            <a:pPr marL="0" indent="0">
              <a:buNone/>
            </a:pPr>
            <a:r>
              <a:rPr lang="en-GB" sz="2400" dirty="0" smtClean="0">
                <a:latin typeface="SassoonCRInfant" panose="00000400000000000000" pitchFamily="2" charset="0"/>
              </a:rPr>
              <a:t>Living things and their habitats</a:t>
            </a:r>
          </a:p>
          <a:p>
            <a:pPr marL="0" indent="0">
              <a:buNone/>
            </a:pPr>
            <a:r>
              <a:rPr lang="en-GB" sz="2400" dirty="0" smtClean="0">
                <a:latin typeface="SassoonCRInfant" panose="00000400000000000000" pitchFamily="2" charset="0"/>
              </a:rPr>
              <a:t> Sound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580" y="623578"/>
            <a:ext cx="3349407" cy="2052008"/>
          </a:xfrm>
          <a:prstGeom prst="rect">
            <a:avLst/>
          </a:prstGeom>
        </p:spPr>
      </p:pic>
      <p:sp>
        <p:nvSpPr>
          <p:cNvPr id="7" name="AutoShape 2" descr="Image result for images of groups of animals"/>
          <p:cNvSpPr>
            <a:spLocks noChangeAspect="1" noChangeArrowheads="1"/>
          </p:cNvSpPr>
          <p:nvPr/>
        </p:nvSpPr>
        <p:spPr bwMode="auto">
          <a:xfrm>
            <a:off x="63500" y="-776288"/>
            <a:ext cx="23050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904" y="30162"/>
            <a:ext cx="3709773" cy="26498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400" y="2796953"/>
            <a:ext cx="4281044" cy="18429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398" y="4725564"/>
            <a:ext cx="3644405" cy="2049978"/>
          </a:xfrm>
          <a:prstGeom prst="rect">
            <a:avLst/>
          </a:prstGeom>
        </p:spPr>
      </p:pic>
      <p:sp>
        <p:nvSpPr>
          <p:cNvPr id="11" name="AutoShape 4" descr="Image result for images of sound"/>
          <p:cNvSpPr>
            <a:spLocks noChangeAspect="1" noChangeArrowheads="1"/>
          </p:cNvSpPr>
          <p:nvPr/>
        </p:nvSpPr>
        <p:spPr bwMode="auto">
          <a:xfrm>
            <a:off x="63500" y="-731838"/>
            <a:ext cx="20193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4468" y="4301545"/>
            <a:ext cx="3563154" cy="267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66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SassoonCRInfant" panose="00000400000000000000" pitchFamily="2" charset="0"/>
              </a:rPr>
              <a:t>Physical Education</a:t>
            </a:r>
            <a:endParaRPr lang="en-GB" dirty="0">
              <a:latin typeface="SassoonCRInfant" panose="000004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latin typeface="SassoonCRInfant" panose="00000400000000000000" pitchFamily="2" charset="0"/>
              </a:rPr>
              <a:t>Year 3 swim in the Autumn term – please ensure they bring their kits</a:t>
            </a:r>
          </a:p>
          <a:p>
            <a:r>
              <a:rPr lang="en-GB" sz="2000" dirty="0" smtClean="0">
                <a:latin typeface="SassoonCRInfant" panose="00000400000000000000" pitchFamily="2" charset="0"/>
              </a:rPr>
              <a:t>Children should have their PE in at all times</a:t>
            </a:r>
          </a:p>
          <a:p>
            <a:r>
              <a:rPr lang="en-GB" sz="2000" dirty="0" smtClean="0">
                <a:latin typeface="SassoonCRInfant" panose="00000400000000000000" pitchFamily="2" charset="0"/>
              </a:rPr>
              <a:t>Please ensure your child doesn’t wear jewellery on the day they have PE</a:t>
            </a:r>
          </a:p>
          <a:p>
            <a:r>
              <a:rPr lang="en-GB" sz="2000" dirty="0" smtClean="0">
                <a:latin typeface="SassoonCRInfant" panose="00000400000000000000" pitchFamily="2" charset="0"/>
              </a:rPr>
              <a:t>Extra curricular opportunities – variety of clubs </a:t>
            </a:r>
          </a:p>
          <a:p>
            <a:pPr marL="0" indent="0">
              <a:buNone/>
            </a:pPr>
            <a:endParaRPr lang="en-GB" sz="2000" dirty="0">
              <a:latin typeface="SassoonCRInfant" panose="00000400000000000000" pitchFamily="2" charset="0"/>
            </a:endParaRPr>
          </a:p>
          <a:p>
            <a:pPr marL="0" indent="0" algn="ctr">
              <a:buNone/>
            </a:pPr>
            <a:r>
              <a:rPr lang="en-GB" sz="2000" dirty="0" smtClean="0">
                <a:solidFill>
                  <a:schemeClr val="accent1"/>
                </a:solidFill>
                <a:latin typeface="SassoonCRInfant" panose="00000400000000000000" pitchFamily="2" charset="0"/>
              </a:rPr>
              <a:t>Trips </a:t>
            </a:r>
          </a:p>
          <a:p>
            <a:r>
              <a:rPr lang="en-GB" sz="2000" dirty="0" smtClean="0">
                <a:solidFill>
                  <a:schemeClr val="tx1"/>
                </a:solidFill>
                <a:latin typeface="SassoonCRInfant" panose="00000400000000000000" pitchFamily="2" charset="0"/>
              </a:rPr>
              <a:t>Children will have the opportunity to participate in school trips which will be linked to the Thematic Curriculum. </a:t>
            </a:r>
          </a:p>
          <a:p>
            <a:r>
              <a:rPr lang="en-GB" sz="2000" dirty="0" smtClean="0">
                <a:solidFill>
                  <a:schemeClr val="tx1"/>
                </a:solidFill>
                <a:latin typeface="SassoonCRInfant" panose="00000400000000000000" pitchFamily="2" charset="0"/>
              </a:rPr>
              <a:t>Pantomime at Christmas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14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6" y="3693175"/>
            <a:ext cx="8596668" cy="3880773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SassoonCRInfant" panose="00000400000000000000" pitchFamily="2" charset="0"/>
              </a:rPr>
              <a:t>Make sure your child is in school on time every day. Every minute is a learning opportunity. </a:t>
            </a:r>
          </a:p>
          <a:p>
            <a:r>
              <a:rPr lang="en-GB" sz="2800" dirty="0" smtClean="0">
                <a:latin typeface="SassoonCRInfant" panose="00000400000000000000" pitchFamily="2" charset="0"/>
              </a:rPr>
              <a:t>Attendance is key so think twice about keeping your child at home if they don’t need to be!</a:t>
            </a:r>
          </a:p>
          <a:p>
            <a:r>
              <a:rPr lang="en-GB" sz="2800" dirty="0" smtClean="0">
                <a:latin typeface="SassoonCRInfant" panose="00000400000000000000" pitchFamily="2" charset="0"/>
              </a:rPr>
              <a:t>Wear your uniform with pride</a:t>
            </a:r>
          </a:p>
          <a:p>
            <a:r>
              <a:rPr lang="en-GB" sz="2800" dirty="0" smtClean="0">
                <a:latin typeface="SassoonCRInfant" panose="00000400000000000000" pitchFamily="2" charset="0"/>
              </a:rPr>
              <a:t>School PE kit</a:t>
            </a:r>
            <a:endParaRPr lang="en-GB" sz="2800" dirty="0">
              <a:latin typeface="SassoonCRInfant" panose="000004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771" y="0"/>
            <a:ext cx="3046804" cy="327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0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niqueSourceRef xmlns="08808ad4-7f26-456f-9f1a-4aa380b9632c" xsi:nil="true"/>
    <CloudMigratorVersion xmlns="08808ad4-7f26-456f-9f1a-4aa380b9632c" xsi:nil="true"/>
    <FileHash xmlns="08808ad4-7f26-456f-9f1a-4aa380b9632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538575712C2A4CAD7F73F9B8657325" ma:contentTypeVersion="14" ma:contentTypeDescription="Create a new document." ma:contentTypeScope="" ma:versionID="29a5dde1c9da6b1287c86d72b3ae6e29">
  <xsd:schema xmlns:xsd="http://www.w3.org/2001/XMLSchema" xmlns:xs="http://www.w3.org/2001/XMLSchema" xmlns:p="http://schemas.microsoft.com/office/2006/metadata/properties" xmlns:ns3="08808ad4-7f26-456f-9f1a-4aa380b9632c" targetNamespace="http://schemas.microsoft.com/office/2006/metadata/properties" ma:root="true" ma:fieldsID="3df28bfac97a946dfe50a5dae2a7982c" ns3:_="">
    <xsd:import namespace="08808ad4-7f26-456f-9f1a-4aa380b9632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UniqueSourceRef" minOccurs="0"/>
                <xsd:element ref="ns3:FileHash" minOccurs="0"/>
                <xsd:element ref="ns3:CloudMigratorVersion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808ad4-7f26-456f-9f1a-4aa380b9632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UniqueSourceRef" ma:index="11" nillable="true" ma:displayName="UniqueSourceRef" ma:internalName="UniqueSourceRef">
      <xsd:simpleType>
        <xsd:restriction base="dms:Note">
          <xsd:maxLength value="255"/>
        </xsd:restriction>
      </xsd:simpleType>
    </xsd:element>
    <xsd:element name="FileHash" ma:index="12" nillable="true" ma:displayName="FileHash" ma:internalName="FileHash">
      <xsd:simpleType>
        <xsd:restriction base="dms:Note">
          <xsd:maxLength value="255"/>
        </xsd:restriction>
      </xsd:simpleType>
    </xsd:element>
    <xsd:element name="CloudMigratorVersion" ma:index="13" nillable="true" ma:displayName="CloudMigratorVersion" ma:internalName="CloudMigratorVersion">
      <xsd:simpleType>
        <xsd:restriction base="dms:Note">
          <xsd:maxLength value="255"/>
        </xsd:restriction>
      </xsd:simpleType>
    </xsd:element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2EDF88-650D-4CA1-AFB3-5D4770A37FB4}">
  <ds:schemaRefs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08808ad4-7f26-456f-9f1a-4aa380b9632c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9E09A77-CBA8-428A-9FF9-78C63C74A6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808ad4-7f26-456f-9f1a-4aa380b963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A2FAB8-2BED-44F4-9B20-3E7A5D217D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167</TotalTime>
  <Words>305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SassoonCRInfant</vt:lpstr>
      <vt:lpstr>Trebuchet MS</vt:lpstr>
      <vt:lpstr>Wingdings 3</vt:lpstr>
      <vt:lpstr>Facet</vt:lpstr>
      <vt:lpstr>Welcome to Year 4 </vt:lpstr>
      <vt:lpstr>Religious Education in Year 4 </vt:lpstr>
      <vt:lpstr>Thematic Curriculum </vt:lpstr>
      <vt:lpstr>English </vt:lpstr>
      <vt:lpstr>Maths </vt:lpstr>
      <vt:lpstr>Science </vt:lpstr>
      <vt:lpstr>Physical Education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Year…</dc:title>
  <dc:creator>Geraldine Marshall (St. Gregory's)</dc:creator>
  <cp:lastModifiedBy>Debbie Furlong</cp:lastModifiedBy>
  <cp:revision>24</cp:revision>
  <cp:lastPrinted>2019-09-04T12:44:22Z</cp:lastPrinted>
  <dcterms:created xsi:type="dcterms:W3CDTF">2019-09-04T11:45:08Z</dcterms:created>
  <dcterms:modified xsi:type="dcterms:W3CDTF">2019-09-06T19:38:38Z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0x010100C1538575712C2A4CAD7F73F9B8657325</vt:lpwstr>
  </property>
</Properties>
</file>